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9" r:id="rId2"/>
    <p:sldId id="328" r:id="rId3"/>
    <p:sldId id="329" r:id="rId4"/>
    <p:sldId id="327" r:id="rId5"/>
    <p:sldId id="330" r:id="rId6"/>
    <p:sldId id="331" r:id="rId7"/>
    <p:sldId id="332" r:id="rId8"/>
    <p:sldId id="308" r:id="rId9"/>
    <p:sldId id="257" r:id="rId10"/>
    <p:sldId id="325" r:id="rId11"/>
    <p:sldId id="312" r:id="rId12"/>
    <p:sldId id="304" r:id="rId13"/>
    <p:sldId id="305" r:id="rId14"/>
    <p:sldId id="316" r:id="rId15"/>
    <p:sldId id="306" r:id="rId16"/>
    <p:sldId id="333" r:id="rId17"/>
    <p:sldId id="317" r:id="rId18"/>
    <p:sldId id="318" r:id="rId19"/>
    <p:sldId id="319" r:id="rId20"/>
    <p:sldId id="314" r:id="rId21"/>
    <p:sldId id="315" r:id="rId22"/>
    <p:sldId id="303" r:id="rId23"/>
    <p:sldId id="320" r:id="rId24"/>
    <p:sldId id="311" r:id="rId25"/>
    <p:sldId id="321" r:id="rId26"/>
    <p:sldId id="322" r:id="rId27"/>
    <p:sldId id="301" r:id="rId28"/>
    <p:sldId id="324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2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6" autoAdjust="0"/>
    <p:restoredTop sz="94660"/>
  </p:normalViewPr>
  <p:slideViewPr>
    <p:cSldViewPr>
      <p:cViewPr varScale="1">
        <p:scale>
          <a:sx n="109" d="100"/>
          <a:sy n="109" d="100"/>
        </p:scale>
        <p:origin x="108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FEB77-7456-4840-8A46-5DEB915363DC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94A37-011A-49F1-B100-28F9F62395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23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6EBB3-4A81-49C4-9B5D-BDB37F6D6E80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ACF-8762-4C4F-AC2F-9BA405274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711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6EBB3-4A81-49C4-9B5D-BDB37F6D6E80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ACF-8762-4C4F-AC2F-9BA405274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143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6EBB3-4A81-49C4-9B5D-BDB37F6D6E80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ACF-8762-4C4F-AC2F-9BA405274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437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6EBB3-4A81-49C4-9B5D-BDB37F6D6E80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ACF-8762-4C4F-AC2F-9BA405274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914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6EBB3-4A81-49C4-9B5D-BDB37F6D6E80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ACF-8762-4C4F-AC2F-9BA405274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18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6EBB3-4A81-49C4-9B5D-BDB37F6D6E80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ACF-8762-4C4F-AC2F-9BA405274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516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6EBB3-4A81-49C4-9B5D-BDB37F6D6E80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ACF-8762-4C4F-AC2F-9BA405274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61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6EBB3-4A81-49C4-9B5D-BDB37F6D6E80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ACF-8762-4C4F-AC2F-9BA405274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99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6EBB3-4A81-49C4-9B5D-BDB37F6D6E80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ACF-8762-4C4F-AC2F-9BA405274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440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6EBB3-4A81-49C4-9B5D-BDB37F6D6E80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ACF-8762-4C4F-AC2F-9BA405274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620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6EBB3-4A81-49C4-9B5D-BDB37F6D6E80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EEACF-8762-4C4F-AC2F-9BA405274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9605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6EBB3-4A81-49C4-9B5D-BDB37F6D6E80}" type="datetimeFigureOut">
              <a:rPr lang="en-GB" smtClean="0"/>
              <a:t>19/06/2019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EEACF-8762-4C4F-AC2F-9BA405274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89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7074" y="1478394"/>
            <a:ext cx="79928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 smtClean="0">
                <a:latin typeface="Calibri" panose="020F0502020204030204" pitchFamily="34" charset="0"/>
              </a:rPr>
              <a:t>Wave </a:t>
            </a:r>
            <a:r>
              <a:rPr lang="en-GB" sz="4400" dirty="0">
                <a:latin typeface="Calibri" panose="020F0502020204030204" pitchFamily="34" charset="0"/>
              </a:rPr>
              <a:t>energy absorption </a:t>
            </a:r>
            <a:r>
              <a:rPr lang="en-GB" sz="4400" dirty="0" smtClean="0">
                <a:latin typeface="Calibri" panose="020F0502020204030204" pitchFamily="34" charset="0"/>
              </a:rPr>
              <a:t>using flexible air-filled bags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7074" y="3383704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latin typeface="Calibri" panose="020F0502020204030204" pitchFamily="34" charset="0"/>
              </a:rPr>
              <a:t>Adi Kurniawan</a:t>
            </a:r>
          </a:p>
          <a:p>
            <a:pPr algn="ctr"/>
            <a:r>
              <a:rPr lang="en-GB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aku@civil.aau.dk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09" y="4581128"/>
            <a:ext cx="2425817" cy="170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99" y="1068165"/>
            <a:ext cx="3379800" cy="44490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3680" y="388582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latin typeface="Calibri" panose="020F0502020204030204" pitchFamily="34" charset="0"/>
              </a:rPr>
              <a:t>(</a:t>
            </a:r>
            <a:r>
              <a:rPr lang="en-GB" dirty="0" err="1" smtClean="0">
                <a:latin typeface="Calibri" panose="020F0502020204030204" pitchFamily="34" charset="0"/>
              </a:rPr>
              <a:t>Pimm</a:t>
            </a:r>
            <a:r>
              <a:rPr lang="en-GB" dirty="0" smtClean="0">
                <a:latin typeface="Calibri" panose="020F0502020204030204" pitchFamily="34" charset="0"/>
              </a:rPr>
              <a:t> et al., 2014)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199" y="44624"/>
            <a:ext cx="5056801" cy="3841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225" y="3844792"/>
            <a:ext cx="3431400" cy="2974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332656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2000" b="1" dirty="0" smtClean="0">
                <a:latin typeface="Calibri" panose="020F0502020204030204" pitchFamily="34" charset="0"/>
              </a:rPr>
              <a:t>Flexible bag as </a:t>
            </a:r>
            <a:r>
              <a:rPr lang="da-DK" sz="2000" b="1" dirty="0" err="1" smtClean="0">
                <a:latin typeface="Calibri" panose="020F0502020204030204" pitchFamily="34" charset="0"/>
              </a:rPr>
              <a:t>underwater</a:t>
            </a:r>
            <a:r>
              <a:rPr lang="da-DK" sz="2000" b="1" dirty="0" smtClean="0">
                <a:latin typeface="Calibri" panose="020F0502020204030204" pitchFamily="34" charset="0"/>
              </a:rPr>
              <a:t> </a:t>
            </a:r>
            <a:r>
              <a:rPr lang="da-DK" sz="2000" b="1" dirty="0" err="1" smtClean="0">
                <a:latin typeface="Calibri" panose="020F0502020204030204" pitchFamily="34" charset="0"/>
              </a:rPr>
              <a:t>compressed</a:t>
            </a:r>
            <a:r>
              <a:rPr lang="da-DK" sz="2000" b="1" dirty="0" smtClean="0">
                <a:latin typeface="Calibri" panose="020F0502020204030204" pitchFamily="34" charset="0"/>
              </a:rPr>
              <a:t> air </a:t>
            </a:r>
            <a:r>
              <a:rPr lang="da-DK" sz="2000" b="1" dirty="0" err="1" smtClean="0">
                <a:latin typeface="Calibri" panose="020F0502020204030204" pitchFamily="34" charset="0"/>
              </a:rPr>
              <a:t>energy</a:t>
            </a:r>
            <a:r>
              <a:rPr lang="da-DK" sz="2000" b="1" dirty="0" smtClean="0">
                <a:latin typeface="Calibri" panose="020F0502020204030204" pitchFamily="34" charset="0"/>
              </a:rPr>
              <a:t> </a:t>
            </a:r>
            <a:r>
              <a:rPr lang="da-DK" sz="2000" b="1" dirty="0" err="1" smtClean="0">
                <a:latin typeface="Calibri" panose="020F0502020204030204" pitchFamily="34" charset="0"/>
              </a:rPr>
              <a:t>storage</a:t>
            </a:r>
            <a:endParaRPr lang="da-DK" sz="20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3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" y="-2279"/>
            <a:ext cx="9069993" cy="686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5816" y="616530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</a:rPr>
              <a:t>(G. I. Taylor, </a:t>
            </a:r>
            <a:r>
              <a:rPr lang="en-GB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On the shapes of parachutes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</a:rPr>
              <a:t>, 1919)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1414"/>
            <a:ext cx="4102486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6" y="201414"/>
            <a:ext cx="417646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</a:rPr>
              <a:t>Assumptions:</a:t>
            </a:r>
          </a:p>
          <a:p>
            <a:pPr marL="285750" indent="-285750">
              <a:buFontTx/>
              <a:buChar char="-"/>
            </a:pPr>
            <a:r>
              <a:rPr lang="en-GB" dirty="0" smtClean="0">
                <a:latin typeface="Calibri" panose="020F0502020204030204" pitchFamily="34" charset="0"/>
              </a:rPr>
              <a:t>Tendons are inextensible</a:t>
            </a:r>
          </a:p>
          <a:p>
            <a:pPr marL="285750" indent="-285750">
              <a:buFontTx/>
              <a:buChar char="-"/>
            </a:pPr>
            <a:r>
              <a:rPr lang="en-GB" dirty="0" smtClean="0">
                <a:latin typeface="Calibri" panose="020F0502020204030204" pitchFamily="34" charset="0"/>
              </a:rPr>
              <a:t>Tension is carried by the tendons only</a:t>
            </a: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57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82935"/>
            <a:ext cx="5993606" cy="5686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212447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Calibri" panose="020F0502020204030204" pitchFamily="34" charset="0"/>
              </a:rPr>
              <a:t>Static shape calculation</a:t>
            </a:r>
            <a:endParaRPr lang="en-GB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11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16632"/>
            <a:ext cx="6858000" cy="4953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166592"/>
            <a:ext cx="5593080" cy="99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100" y="5157192"/>
            <a:ext cx="5417820" cy="14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6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2900"/>
            <a:ext cx="484632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62151"/>
            <a:ext cx="36724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alibri" panose="020F0502020204030204" pitchFamily="34" charset="0"/>
              </a:rPr>
              <a:t>Calculated shapes for </a:t>
            </a:r>
          </a:p>
          <a:p>
            <a:r>
              <a:rPr lang="en-GB" sz="2800" dirty="0" smtClean="0">
                <a:latin typeface="Calibri" panose="020F0502020204030204" pitchFamily="34" charset="0"/>
              </a:rPr>
              <a:t>given tendon length and internal pressure, and different bottom submergences</a:t>
            </a:r>
            <a:endParaRPr lang="en-GB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75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3172906"/>
            <a:ext cx="7874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alibri" panose="020F0502020204030204" pitchFamily="34" charset="0"/>
              </a:rPr>
              <a:t>Assumptions: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alibri" panose="020F0502020204030204" pitchFamily="34" charset="0"/>
              </a:rPr>
              <a:t>No change in element length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2846"/>
            <a:ext cx="9144000" cy="511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40" y="2476800"/>
            <a:ext cx="7644384" cy="5755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052736"/>
            <a:ext cx="7874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</a:rPr>
              <a:t>For each element of the tendon: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12" y="2060848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</a:rPr>
              <a:t>For the substructure: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959527"/>
            <a:ext cx="5206651" cy="70580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5536" y="212447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Calibri" panose="020F0502020204030204" pitchFamily="34" charset="0"/>
              </a:rPr>
              <a:t>Dynamic model</a:t>
            </a:r>
            <a:endParaRPr lang="en-GB" sz="3600" dirty="0"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4757082"/>
            <a:ext cx="5904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Conservation of air mass throughout the system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8694"/>
            <a:ext cx="5206651" cy="8958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808" y="5733256"/>
            <a:ext cx="2189210" cy="7388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9512" y="5879963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alibri" panose="020F0502020204030204" pitchFamily="34" charset="0"/>
              </a:rPr>
              <a:t>Mean absorbed power: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9552" y="5117122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</a:rPr>
              <a:t>Gives relationship between pressure amplitude and volume amplitude</a:t>
            </a:r>
            <a:endParaRPr lang="en-GB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18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46" y="1628800"/>
            <a:ext cx="8645105" cy="12312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212447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Calibri" panose="020F0502020204030204" pitchFamily="34" charset="0"/>
              </a:rPr>
              <a:t>Hydrodynamic pressure/force</a:t>
            </a:r>
            <a:endParaRPr lang="en-GB" sz="36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277" y="3573016"/>
            <a:ext cx="6229441" cy="88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124744"/>
            <a:ext cx="7874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</a:rPr>
              <a:t>Hydrodynamic pressure on each tendon element: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9512" y="3140968"/>
            <a:ext cx="7874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</a:rPr>
              <a:t>Hydrodynamic force on the substructure: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082" y="5157192"/>
            <a:ext cx="5849834" cy="1455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1" y="4725144"/>
            <a:ext cx="8715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alibri" panose="020F0502020204030204" pitchFamily="34" charset="0"/>
              </a:rPr>
              <a:t>Wave radiation forces are expressed in terms of added mass and damping:</a:t>
            </a:r>
          </a:p>
        </p:txBody>
      </p:sp>
    </p:spTree>
    <p:extLst>
      <p:ext uri="{BB962C8B-B14F-4D97-AF65-F5344CB8AC3E}">
        <p14:creationId xmlns:p14="http://schemas.microsoft.com/office/powerpoint/2010/main" val="3834922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" y="-397456"/>
            <a:ext cx="7208520" cy="9083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212447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Calibri" panose="020F0502020204030204" pitchFamily="34" charset="0"/>
              </a:rPr>
              <a:t>Typical panel model</a:t>
            </a:r>
            <a:endParaRPr lang="en-GB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3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360" y="5433282"/>
            <a:ext cx="7092315" cy="1149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54" y="908720"/>
            <a:ext cx="4227195" cy="438054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550" y="4037683"/>
            <a:ext cx="1207770" cy="125158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4427984" y="3212977"/>
            <a:ext cx="1368152" cy="2016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ctangle 5"/>
          <p:cNvSpPr/>
          <p:nvPr/>
        </p:nvSpPr>
        <p:spPr>
          <a:xfrm>
            <a:off x="7013922" y="4693592"/>
            <a:ext cx="360040" cy="5544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ctangle 6"/>
          <p:cNvSpPr/>
          <p:nvPr/>
        </p:nvSpPr>
        <p:spPr>
          <a:xfrm>
            <a:off x="597074" y="44624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latin typeface="Calibri" panose="020F0502020204030204" pitchFamily="34" charset="0"/>
              </a:rPr>
              <a:t>Model tests: Scaling of air volumes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9102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7074" y="44624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>
                <a:latin typeface="Calibri" panose="020F0502020204030204" pitchFamily="34" charset="0"/>
              </a:rPr>
              <a:t>Model test setup</a:t>
            </a:r>
            <a:endParaRPr lang="en-GB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1" y="548680"/>
            <a:ext cx="11926421" cy="60951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88024" y="5733256"/>
            <a:ext cx="7344816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xtBox 4"/>
          <p:cNvSpPr txBox="1"/>
          <p:nvPr/>
        </p:nvSpPr>
        <p:spPr>
          <a:xfrm>
            <a:off x="4788024" y="5727372"/>
            <a:ext cx="266429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(1920—2018)</a:t>
            </a:r>
            <a:endParaRPr lang="da-DK" sz="3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54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35495" y="47164"/>
            <a:ext cx="5931582" cy="6722962"/>
            <a:chOff x="3101669" y="406716"/>
            <a:chExt cx="4792108" cy="54314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5278" y="406716"/>
              <a:ext cx="4778499" cy="5431460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7422149" y="1556792"/>
              <a:ext cx="458019" cy="2983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latin typeface="Calibri" panose="020F0502020204030204" pitchFamily="34" charset="0"/>
                </a:rPr>
                <a:t>V1</a:t>
              </a:r>
            </a:p>
          </p:txBody>
        </p:sp>
        <p:cxnSp>
          <p:nvCxnSpPr>
            <p:cNvPr id="7" name="Straight Arrow Connector 6"/>
            <p:cNvCxnSpPr>
              <a:stCxn id="5" idx="1"/>
            </p:cNvCxnSpPr>
            <p:nvPr/>
          </p:nvCxnSpPr>
          <p:spPr>
            <a:xfrm flipH="1">
              <a:off x="6444207" y="1705983"/>
              <a:ext cx="977943" cy="329604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3101669" y="908720"/>
              <a:ext cx="576064" cy="2983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latin typeface="Calibri" panose="020F0502020204030204" pitchFamily="34" charset="0"/>
                </a:rPr>
                <a:t>PTO</a:t>
              </a:r>
            </a:p>
          </p:txBody>
        </p:sp>
        <p:cxnSp>
          <p:nvCxnSpPr>
            <p:cNvPr id="15" name="Straight Arrow Connector 14"/>
            <p:cNvCxnSpPr>
              <a:stCxn id="9" idx="2"/>
            </p:cNvCxnSpPr>
            <p:nvPr/>
          </p:nvCxnSpPr>
          <p:spPr>
            <a:xfrm>
              <a:off x="3389701" y="1207102"/>
              <a:ext cx="144015" cy="42169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81" y="2099292"/>
            <a:ext cx="4098623" cy="467083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242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97459" y="1016950"/>
            <a:ext cx="9032213" cy="4860322"/>
            <a:chOff x="124749" y="1628799"/>
            <a:chExt cx="9032213" cy="48603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49" y="1628799"/>
              <a:ext cx="9032213" cy="486032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34794" y="2735413"/>
              <a:ext cx="7200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Calibri" panose="020F0502020204030204" pitchFamily="34" charset="0"/>
                </a:rPr>
                <a:t>V1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203493" y="1655293"/>
              <a:ext cx="7200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Calibri" panose="020F0502020204030204" pitchFamily="34" charset="0"/>
                </a:rPr>
                <a:t>PTO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27682" y="2015333"/>
              <a:ext cx="7200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Calibri" panose="020F0502020204030204" pitchFamily="34" charset="0"/>
                </a:rPr>
                <a:t>V2</a:t>
              </a:r>
            </a:p>
          </p:txBody>
        </p:sp>
        <p:cxnSp>
          <p:nvCxnSpPr>
            <p:cNvPr id="8" name="Straight Arrow Connector 7"/>
            <p:cNvCxnSpPr>
              <a:stCxn id="4" idx="2"/>
            </p:cNvCxnSpPr>
            <p:nvPr/>
          </p:nvCxnSpPr>
          <p:spPr>
            <a:xfrm>
              <a:off x="494834" y="3104745"/>
              <a:ext cx="504056" cy="936104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5" idx="2"/>
            </p:cNvCxnSpPr>
            <p:nvPr/>
          </p:nvCxnSpPr>
          <p:spPr>
            <a:xfrm>
              <a:off x="4563533" y="2024625"/>
              <a:ext cx="287867" cy="88790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6" idx="1"/>
            </p:cNvCxnSpPr>
            <p:nvPr/>
          </p:nvCxnSpPr>
          <p:spPr>
            <a:xfrm flipH="1">
              <a:off x="7430712" y="2199999"/>
              <a:ext cx="696970" cy="47269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6" idx="2"/>
            </p:cNvCxnSpPr>
            <p:nvPr/>
          </p:nvCxnSpPr>
          <p:spPr>
            <a:xfrm flipH="1">
              <a:off x="7479611" y="2384665"/>
              <a:ext cx="1008111" cy="187220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48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327" y="0"/>
            <a:ext cx="5181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6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109042"/>
            <a:ext cx="8343900" cy="5848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212447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Calibri" panose="020F0502020204030204" pitchFamily="34" charset="0"/>
              </a:rPr>
              <a:t>The natural period varies with the amount of air in the system</a:t>
            </a:r>
            <a:endParaRPr lang="en-GB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35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32218" y="188640"/>
            <a:ext cx="28910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latin typeface="Calibri" panose="020F0502020204030204" pitchFamily="34" charset="0"/>
              </a:rPr>
              <a:t>Case 2</a:t>
            </a:r>
            <a:endParaRPr lang="en-GB" sz="2400" b="1" dirty="0">
              <a:latin typeface="Calibri" panose="020F0502020204030204" pitchFamily="34" charset="0"/>
            </a:endParaRPr>
          </a:p>
        </p:txBody>
      </p:sp>
      <p:pic>
        <p:nvPicPr>
          <p:cNvPr id="3" name="F105_2_-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2999" y="794321"/>
            <a:ext cx="3429479" cy="2743583"/>
          </a:xfrm>
          <a:prstGeom prst="rect">
            <a:avLst/>
          </a:prstGeom>
        </p:spPr>
      </p:pic>
      <p:pic>
        <p:nvPicPr>
          <p:cNvPr id="4" name="F105_1_-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63001" y="3602633"/>
            <a:ext cx="3429479" cy="2743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4" y="0"/>
            <a:ext cx="5181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6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29" y="-302216"/>
            <a:ext cx="8239142" cy="11652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44624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alibri" panose="020F0502020204030204" pitchFamily="34" charset="0"/>
              </a:rPr>
              <a:t>Pumped oscillation results</a:t>
            </a:r>
            <a:endParaRPr lang="en-GB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8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44624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alibri" panose="020F0502020204030204" pitchFamily="34" charset="0"/>
              </a:rPr>
              <a:t>Incident wave results</a:t>
            </a:r>
            <a:endParaRPr lang="en-GB" sz="2400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341" y="506289"/>
            <a:ext cx="6581317" cy="627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8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916262"/>
              </p:ext>
            </p:extLst>
          </p:nvPr>
        </p:nvGraphicFramePr>
        <p:xfrm>
          <a:off x="1331640" y="908720"/>
          <a:ext cx="4165680" cy="556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6" name="Plot" r:id="rId3" imgW="5333760" imgH="7119360" progId="Grapher.Document">
                  <p:embed/>
                </p:oleObj>
              </mc:Choice>
              <mc:Fallback>
                <p:oleObj name="Plot" r:id="rId3" imgW="5333760" imgH="711936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1640" y="908720"/>
                        <a:ext cx="4165680" cy="5560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22" y="1124744"/>
            <a:ext cx="1691845" cy="935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22" y="5013176"/>
            <a:ext cx="1495916" cy="10294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188640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alibri" panose="020F0502020204030204" pitchFamily="34" charset="0"/>
              </a:rPr>
              <a:t>Relative capture widths at various internal pressures</a:t>
            </a:r>
          </a:p>
        </p:txBody>
      </p:sp>
    </p:spTree>
    <p:extLst>
      <p:ext uri="{BB962C8B-B14F-4D97-AF65-F5344CB8AC3E}">
        <p14:creationId xmlns:p14="http://schemas.microsoft.com/office/powerpoint/2010/main" val="145042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375047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Calibri" panose="020F0502020204030204" pitchFamily="34" charset="0"/>
              </a:rPr>
              <a:t>Comparison with a rigid body of the same geometry</a:t>
            </a:r>
            <a:endParaRPr lang="en-GB" sz="2400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24744"/>
            <a:ext cx="800770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87" y="980728"/>
            <a:ext cx="9165714" cy="56058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212447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Calibri" panose="020F0502020204030204" pitchFamily="34" charset="0"/>
              </a:rPr>
              <a:t>Submerged bag and rigid float</a:t>
            </a:r>
            <a:endParaRPr lang="en-GB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478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03" y="332656"/>
            <a:ext cx="9183899" cy="61653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7824" y="270892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Farley</a:t>
            </a:r>
            <a:endParaRPr lang="da-DK" sz="2400" b="1" dirty="0" smtClean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8184" y="256490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Salter</a:t>
            </a:r>
            <a:endParaRPr lang="da-DK" sz="2400" b="1" dirty="0" smtClean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6980" y="270892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Evans</a:t>
            </a:r>
            <a:endParaRPr lang="da-DK" sz="2400" b="1" dirty="0" smtClean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6376" y="292494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Falnes</a:t>
            </a:r>
            <a:endParaRPr lang="da-DK" sz="2400" b="1" dirty="0" smtClean="0">
              <a:ln w="6350">
                <a:solidFill>
                  <a:schemeClr val="tx1"/>
                </a:solidFill>
              </a:ln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837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664" y="260648"/>
            <a:ext cx="4809648" cy="5328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5805264"/>
            <a:ext cx="7253776" cy="7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9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917" y="44624"/>
            <a:ext cx="4978355" cy="673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41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51" y="1412776"/>
            <a:ext cx="7473045" cy="5040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212447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latin typeface="Calibri" panose="020F0502020204030204" pitchFamily="34" charset="0"/>
              </a:rPr>
              <a:t>Natural period of bottom cylinder </a:t>
            </a:r>
          </a:p>
          <a:p>
            <a:pPr algn="ctr"/>
            <a:r>
              <a:rPr lang="en-GB" sz="3200" b="1" dirty="0" smtClean="0">
                <a:latin typeface="Calibri" panose="020F0502020204030204" pitchFamily="34" charset="0"/>
              </a:rPr>
              <a:t>with float fixed</a:t>
            </a:r>
            <a:endParaRPr lang="en-GB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115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645024"/>
            <a:ext cx="8621101" cy="298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76672"/>
            <a:ext cx="2734650" cy="3103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544339"/>
            <a:ext cx="2039400" cy="296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504047"/>
            <a:ext cx="2067210" cy="29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7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772816"/>
            <a:ext cx="4935855" cy="45215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212447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Calibri" panose="020F0502020204030204" pitchFamily="34" charset="0"/>
              </a:rPr>
              <a:t>Submerged </a:t>
            </a:r>
            <a:r>
              <a:rPr lang="en-GB" sz="3600" b="1" dirty="0" smtClean="0">
                <a:latin typeface="Calibri" panose="020F0502020204030204" pitchFamily="34" charset="0"/>
              </a:rPr>
              <a:t>bag fixed to the sea bed</a:t>
            </a:r>
            <a:endParaRPr lang="en-GB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1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12447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Calibri" panose="020F0502020204030204" pitchFamily="34" charset="0"/>
              </a:rPr>
              <a:t>Comparison</a:t>
            </a:r>
            <a:endParaRPr lang="en-GB" sz="3600" b="1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052736"/>
            <a:ext cx="3168352" cy="560408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63143" y="578121"/>
            <a:ext cx="2501842" cy="2534584"/>
            <a:chOff x="363143" y="578121"/>
            <a:chExt cx="2501842" cy="253458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8" y="578121"/>
              <a:ext cx="2450757" cy="253458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143" y="629819"/>
              <a:ext cx="486675" cy="45791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416065" y="2109275"/>
            <a:ext cx="2404407" cy="3276875"/>
            <a:chOff x="6416065" y="2109275"/>
            <a:chExt cx="2404407" cy="327687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16065" y="2109275"/>
              <a:ext cx="2404407" cy="304791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34374" y="4928233"/>
              <a:ext cx="567788" cy="45791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69876" y="3977826"/>
            <a:ext cx="2473932" cy="2763542"/>
            <a:chOff x="369876" y="3977826"/>
            <a:chExt cx="2473932" cy="276354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876" y="4421159"/>
              <a:ext cx="2473932" cy="232020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173" y="3977826"/>
              <a:ext cx="463500" cy="428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159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44624"/>
            <a:ext cx="4940760" cy="6858000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487129" y="548680"/>
            <a:ext cx="1356003" cy="1373750"/>
            <a:chOff x="363143" y="578121"/>
            <a:chExt cx="2501842" cy="253458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8" y="578121"/>
              <a:ext cx="2450757" cy="253458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3143" y="629819"/>
              <a:ext cx="486675" cy="457917"/>
            </a:xfrm>
            <a:prstGeom prst="rect">
              <a:avLst/>
            </a:prstGeom>
          </p:spPr>
        </p:pic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577872" y="2510642"/>
            <a:ext cx="1202204" cy="1638438"/>
            <a:chOff x="6416065" y="2109275"/>
            <a:chExt cx="2404407" cy="32768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16065" y="2109275"/>
              <a:ext cx="2404407" cy="304791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34374" y="4928233"/>
              <a:ext cx="567788" cy="457917"/>
            </a:xfrm>
            <a:prstGeom prst="rect">
              <a:avLst/>
            </a:prstGeom>
          </p:spPr>
        </p:pic>
      </p:grp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560491" y="4639517"/>
            <a:ext cx="1236966" cy="1381771"/>
            <a:chOff x="369876" y="3977826"/>
            <a:chExt cx="2473932" cy="276354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876" y="4421159"/>
              <a:ext cx="2473932" cy="232020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173" y="3977826"/>
              <a:ext cx="463500" cy="428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500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72111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alibri" panose="020F0502020204030204" pitchFamily="34" charset="0"/>
              </a:rPr>
              <a:t>Thank you</a:t>
            </a:r>
            <a:endParaRPr lang="en-GB" sz="4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97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8" y="404661"/>
            <a:ext cx="9037671" cy="61206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96" y="260648"/>
            <a:ext cx="145192" cy="6408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xtBox 6"/>
          <p:cNvSpPr txBox="1"/>
          <p:nvPr/>
        </p:nvSpPr>
        <p:spPr>
          <a:xfrm>
            <a:off x="395536" y="334397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 smtClean="0">
                <a:latin typeface="Calibri" panose="020F0502020204030204" pitchFamily="34" charset="0"/>
              </a:rPr>
              <a:t>Triplate</a:t>
            </a:r>
            <a:endParaRPr lang="en-GB" sz="3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08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820" y="0"/>
            <a:ext cx="6510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9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43500" y="-675456"/>
            <a:ext cx="11587500" cy="883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3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58" y="-2072"/>
            <a:ext cx="8350405" cy="686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7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90" y="1224265"/>
            <a:ext cx="7538620" cy="500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334397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Calibri" panose="020F0502020204030204" pitchFamily="34" charset="0"/>
              </a:rPr>
              <a:t>Free-floating Clam</a:t>
            </a:r>
            <a:r>
              <a:rPr lang="en-GB" sz="3600" dirty="0" smtClean="0">
                <a:latin typeface="Calibri" panose="020F0502020204030204" pitchFamily="34" charset="0"/>
              </a:rPr>
              <a:t>: “It shrinks as it sinks”</a:t>
            </a:r>
            <a:endParaRPr lang="en-GB" sz="360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2120" y="623731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smtClean="0">
                <a:latin typeface="Calibri" panose="020F0502020204030204" pitchFamily="34" charset="0"/>
              </a:rPr>
              <a:t>(Farley, EWTEC 2011)</a:t>
            </a:r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6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212447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Calibri" panose="020F0502020204030204" pitchFamily="34" charset="0"/>
              </a:rPr>
              <a:t>Floating air bag</a:t>
            </a:r>
            <a:endParaRPr lang="en-GB" sz="3600" b="1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37" y="1556792"/>
            <a:ext cx="8041726" cy="464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2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RC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5542</TotalTime>
  <Words>240</Words>
  <Application>Microsoft Office PowerPoint</Application>
  <PresentationFormat>On-screen Show (4:3)</PresentationFormat>
  <Paragraphs>53</Paragraphs>
  <Slides>37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Times New Roman</vt:lpstr>
      <vt:lpstr>Office Theme</vt:lpstr>
      <vt:lpstr>Plot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Southampton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</dc:creator>
  <cp:lastModifiedBy>Adi Kurniawan</cp:lastModifiedBy>
  <cp:revision>331</cp:revision>
  <dcterms:created xsi:type="dcterms:W3CDTF">2015-04-06T14:51:40Z</dcterms:created>
  <dcterms:modified xsi:type="dcterms:W3CDTF">2019-06-19T06:50:13Z</dcterms:modified>
</cp:coreProperties>
</file>